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0" r:id="rId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1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om du vill redigera mall för underrubrikformat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961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423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6205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810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420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90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536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556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057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940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40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C6669-1234-46BB-858E-6790D22A9B3C}" type="datetimeFigureOut">
              <a:rPr lang="sv-SE" smtClean="0"/>
              <a:t>2022-03-14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DB91-E617-4929-9BAC-36B5B10E83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0968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2675" y="1846896"/>
            <a:ext cx="5749876" cy="1052946"/>
            <a:chOff x="322675" y="1553598"/>
            <a:chExt cx="5749876" cy="1052946"/>
          </a:xfrm>
        </p:grpSpPr>
        <p:pic>
          <p:nvPicPr>
            <p:cNvPr id="2" name="Bildobjekt 5"/>
            <p:cNvPicPr>
              <a:picLocks noChangeAspect="1"/>
            </p:cNvPicPr>
            <p:nvPr/>
          </p:nvPicPr>
          <p:blipFill rotWithShape="1">
            <a:blip r:embed="rId2"/>
            <a:srcRect l="1011" t="27870" r="2150" b="41080"/>
            <a:stretch/>
          </p:blipFill>
          <p:spPr>
            <a:xfrm flipH="1" flipV="1">
              <a:off x="794327" y="1553598"/>
              <a:ext cx="4710546" cy="1052946"/>
            </a:xfrm>
            <a:prstGeom prst="rect">
              <a:avLst/>
            </a:prstGeom>
          </p:spPr>
        </p:pic>
        <p:sp>
          <p:nvSpPr>
            <p:cNvPr id="3" name="textruta 6"/>
            <p:cNvSpPr txBox="1"/>
            <p:nvPr/>
          </p:nvSpPr>
          <p:spPr>
            <a:xfrm>
              <a:off x="5469501" y="1926182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Cldn5</a:t>
              </a:r>
              <a:endParaRPr lang="sv-SE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200303" y="2080071"/>
              <a:ext cx="3426942" cy="3254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ruta 7"/>
            <p:cNvSpPr txBox="1"/>
            <p:nvPr/>
          </p:nvSpPr>
          <p:spPr>
            <a:xfrm>
              <a:off x="322675" y="1965794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15kDa</a:t>
              </a:r>
              <a:endParaRPr lang="sv-SE" sz="1200" dirty="0"/>
            </a:p>
          </p:txBody>
        </p:sp>
        <p:sp>
          <p:nvSpPr>
            <p:cNvPr id="10" name="textruta 8"/>
            <p:cNvSpPr txBox="1"/>
            <p:nvPr/>
          </p:nvSpPr>
          <p:spPr>
            <a:xfrm>
              <a:off x="322675" y="2267015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25kDa</a:t>
              </a:r>
              <a:endParaRPr lang="sv-SE" sz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2675" y="4205245"/>
            <a:ext cx="6005672" cy="1043710"/>
            <a:chOff x="292189" y="3014799"/>
            <a:chExt cx="6005672" cy="1043710"/>
          </a:xfrm>
        </p:grpSpPr>
        <p:pic>
          <p:nvPicPr>
            <p:cNvPr id="4" name="Bildobjekt 7"/>
            <p:cNvPicPr>
              <a:picLocks noChangeAspect="1"/>
            </p:cNvPicPr>
            <p:nvPr/>
          </p:nvPicPr>
          <p:blipFill rotWithShape="1">
            <a:blip r:embed="rId3"/>
            <a:srcRect t="28414" b="40808"/>
            <a:stretch/>
          </p:blipFill>
          <p:spPr>
            <a:xfrm flipH="1" flipV="1">
              <a:off x="640523" y="3014799"/>
              <a:ext cx="4864350" cy="1043710"/>
            </a:xfrm>
            <a:prstGeom prst="rect">
              <a:avLst/>
            </a:prstGeom>
          </p:spPr>
        </p:pic>
        <p:sp>
          <p:nvSpPr>
            <p:cNvPr id="5" name="textruta 8"/>
            <p:cNvSpPr txBox="1"/>
            <p:nvPr/>
          </p:nvSpPr>
          <p:spPr>
            <a:xfrm>
              <a:off x="5579395" y="3396570"/>
              <a:ext cx="718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GAPDH</a:t>
              </a:r>
              <a:endParaRPr lang="sv-SE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55294" y="3349218"/>
              <a:ext cx="3426942" cy="3254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ruta 8"/>
            <p:cNvSpPr txBox="1"/>
            <p:nvPr/>
          </p:nvSpPr>
          <p:spPr>
            <a:xfrm>
              <a:off x="296482" y="3103095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smtClean="0"/>
                <a:t>30</a:t>
              </a:r>
              <a:r>
                <a:rPr lang="sv-SE" sz="1200" smtClean="0"/>
                <a:t>kDa</a:t>
              </a:r>
              <a:endParaRPr lang="sv-SE" sz="1200" dirty="0"/>
            </a:p>
          </p:txBody>
        </p:sp>
        <p:sp>
          <p:nvSpPr>
            <p:cNvPr id="12" name="textruta 8"/>
            <p:cNvSpPr txBox="1"/>
            <p:nvPr/>
          </p:nvSpPr>
          <p:spPr>
            <a:xfrm>
              <a:off x="292189" y="3404316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smtClean="0"/>
                <a:t>35</a:t>
              </a:r>
              <a:r>
                <a:rPr lang="sv-SE" sz="1200" smtClean="0"/>
                <a:t>kDa</a:t>
              </a:r>
              <a:endParaRPr lang="sv-SE" sz="1200" dirty="0"/>
            </a:p>
          </p:txBody>
        </p:sp>
      </p:grpSp>
      <p:sp>
        <p:nvSpPr>
          <p:cNvPr id="13" name="textruta 1"/>
          <p:cNvSpPr txBox="1"/>
          <p:nvPr/>
        </p:nvSpPr>
        <p:spPr>
          <a:xfrm>
            <a:off x="735898" y="424997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Figure </a:t>
            </a:r>
            <a:r>
              <a:rPr lang="sv-SE" smtClean="0"/>
              <a:t>3Aii</a:t>
            </a:r>
            <a:endParaRPr lang="sv-SE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148544" y="1708031"/>
            <a:ext cx="16981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929073" y="1708031"/>
            <a:ext cx="16981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85780" y="4051540"/>
            <a:ext cx="16981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966309" y="4051540"/>
            <a:ext cx="16981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ruta 3"/>
          <p:cNvSpPr txBox="1"/>
          <p:nvPr/>
        </p:nvSpPr>
        <p:spPr>
          <a:xfrm>
            <a:off x="1672298" y="1380487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22" name="textruta 3"/>
          <p:cNvSpPr txBox="1"/>
          <p:nvPr/>
        </p:nvSpPr>
        <p:spPr>
          <a:xfrm>
            <a:off x="1672298" y="3696439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23" name="textruta 3"/>
          <p:cNvSpPr txBox="1"/>
          <p:nvPr/>
        </p:nvSpPr>
        <p:spPr>
          <a:xfrm>
            <a:off x="3245513" y="1372531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24" name="textruta 3"/>
          <p:cNvSpPr txBox="1"/>
          <p:nvPr/>
        </p:nvSpPr>
        <p:spPr>
          <a:xfrm>
            <a:off x="3245513" y="3730442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5281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/>
          <p:cNvSpPr txBox="1"/>
          <p:nvPr/>
        </p:nvSpPr>
        <p:spPr>
          <a:xfrm>
            <a:off x="735898" y="424997"/>
            <a:ext cx="1220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Figure 5Biii</a:t>
            </a:r>
            <a:endParaRPr lang="sv-SE" dirty="0"/>
          </a:p>
        </p:txBody>
      </p:sp>
      <p:grpSp>
        <p:nvGrpSpPr>
          <p:cNvPr id="20" name="Group 19"/>
          <p:cNvGrpSpPr/>
          <p:nvPr/>
        </p:nvGrpSpPr>
        <p:grpSpPr>
          <a:xfrm>
            <a:off x="183727" y="1468454"/>
            <a:ext cx="5721850" cy="886691"/>
            <a:chOff x="294402" y="2059710"/>
            <a:chExt cx="5721850" cy="886691"/>
          </a:xfrm>
        </p:grpSpPr>
        <p:pic>
          <p:nvPicPr>
            <p:cNvPr id="3" name="Bildobjekt 2"/>
            <p:cNvPicPr>
              <a:picLocks noChangeAspect="1"/>
            </p:cNvPicPr>
            <p:nvPr/>
          </p:nvPicPr>
          <p:blipFill rotWithShape="1">
            <a:blip r:embed="rId2"/>
            <a:srcRect t="33317" b="40535"/>
            <a:stretch/>
          </p:blipFill>
          <p:spPr>
            <a:xfrm>
              <a:off x="735898" y="2059710"/>
              <a:ext cx="4864350" cy="886691"/>
            </a:xfrm>
            <a:prstGeom prst="rect">
              <a:avLst/>
            </a:prstGeom>
          </p:spPr>
        </p:pic>
        <p:sp>
          <p:nvSpPr>
            <p:cNvPr id="4" name="textruta 3"/>
            <p:cNvSpPr txBox="1"/>
            <p:nvPr/>
          </p:nvSpPr>
          <p:spPr>
            <a:xfrm>
              <a:off x="294402" y="2281458"/>
              <a:ext cx="1422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/>
                <a:t>ZO-1</a:t>
              </a:r>
              <a:endParaRPr lang="sv-SE" dirty="0"/>
            </a:p>
          </p:txBody>
        </p:sp>
        <p:sp>
          <p:nvSpPr>
            <p:cNvPr id="5" name="textruta 4"/>
            <p:cNvSpPr txBox="1"/>
            <p:nvPr/>
          </p:nvSpPr>
          <p:spPr>
            <a:xfrm>
              <a:off x="5357097" y="2512291"/>
              <a:ext cx="659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225kDa</a:t>
              </a:r>
              <a:endParaRPr lang="sv-SE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716802" y="2569941"/>
              <a:ext cx="3004968" cy="22245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09590" y="1882655"/>
            <a:ext cx="5538707" cy="1108363"/>
            <a:chOff x="292777" y="3657601"/>
            <a:chExt cx="5538707" cy="1108363"/>
          </a:xfrm>
        </p:grpSpPr>
        <p:pic>
          <p:nvPicPr>
            <p:cNvPr id="6" name="Bildobjekt 5"/>
            <p:cNvPicPr>
              <a:picLocks noChangeAspect="1"/>
            </p:cNvPicPr>
            <p:nvPr/>
          </p:nvPicPr>
          <p:blipFill rotWithShape="1">
            <a:blip r:embed="rId3"/>
            <a:srcRect l="5378" t="31683" r="5189" b="35632"/>
            <a:stretch/>
          </p:blipFill>
          <p:spPr>
            <a:xfrm>
              <a:off x="992909" y="3657601"/>
              <a:ext cx="4350327" cy="1108363"/>
            </a:xfrm>
            <a:prstGeom prst="rect">
              <a:avLst/>
            </a:prstGeom>
          </p:spPr>
        </p:pic>
        <p:sp>
          <p:nvSpPr>
            <p:cNvPr id="7" name="textruta 6"/>
            <p:cNvSpPr txBox="1"/>
            <p:nvPr/>
          </p:nvSpPr>
          <p:spPr>
            <a:xfrm>
              <a:off x="292777" y="4027116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Cldn5</a:t>
              </a:r>
              <a:endParaRPr lang="sv-SE" dirty="0"/>
            </a:p>
          </p:txBody>
        </p:sp>
        <p:sp>
          <p:nvSpPr>
            <p:cNvPr id="8" name="textruta 7"/>
            <p:cNvSpPr txBox="1"/>
            <p:nvPr/>
          </p:nvSpPr>
          <p:spPr>
            <a:xfrm>
              <a:off x="5250876" y="4128658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15kDa</a:t>
              </a:r>
              <a:endParaRPr lang="sv-SE" sz="1200" dirty="0"/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5250876" y="3819282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25kDa</a:t>
              </a:r>
              <a:endParaRPr lang="sv-SE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57660" y="3950462"/>
              <a:ext cx="3004968" cy="3254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881338" y="3782935"/>
            <a:ext cx="5989212" cy="1147074"/>
            <a:chOff x="48526" y="5475400"/>
            <a:chExt cx="5989212" cy="1147074"/>
          </a:xfrm>
        </p:grpSpPr>
        <p:pic>
          <p:nvPicPr>
            <p:cNvPr id="10" name="Bildobjekt 9"/>
            <p:cNvPicPr>
              <a:picLocks noChangeAspect="1"/>
            </p:cNvPicPr>
            <p:nvPr/>
          </p:nvPicPr>
          <p:blipFill rotWithShape="1">
            <a:blip r:embed="rId4"/>
            <a:srcRect l="4050" t="31138" r="4429" b="35087"/>
            <a:stretch/>
          </p:blipFill>
          <p:spPr>
            <a:xfrm>
              <a:off x="942108" y="5477164"/>
              <a:ext cx="4451927" cy="1145310"/>
            </a:xfrm>
            <a:prstGeom prst="rect">
              <a:avLst/>
            </a:prstGeom>
          </p:spPr>
        </p:pic>
        <p:sp>
          <p:nvSpPr>
            <p:cNvPr id="11" name="textruta 10"/>
            <p:cNvSpPr txBox="1"/>
            <p:nvPr/>
          </p:nvSpPr>
          <p:spPr>
            <a:xfrm>
              <a:off x="48526" y="5863734"/>
              <a:ext cx="1671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/>
                <a:t>GAPDH</a:t>
              </a:r>
              <a:endParaRPr lang="sv-SE" dirty="0"/>
            </a:p>
          </p:txBody>
        </p:sp>
        <p:grpSp>
          <p:nvGrpSpPr>
            <p:cNvPr id="12" name="Grupp 11"/>
            <p:cNvGrpSpPr/>
            <p:nvPr/>
          </p:nvGrpSpPr>
          <p:grpSpPr>
            <a:xfrm>
              <a:off x="5313964" y="5475400"/>
              <a:ext cx="723774" cy="1037281"/>
              <a:chOff x="5258548" y="5161371"/>
              <a:chExt cx="723774" cy="1037281"/>
            </a:xfrm>
          </p:grpSpPr>
          <p:sp>
            <p:nvSpPr>
              <p:cNvPr id="13" name="textruta 12"/>
              <p:cNvSpPr txBox="1"/>
              <p:nvPr/>
            </p:nvSpPr>
            <p:spPr>
              <a:xfrm>
                <a:off x="5269553" y="5161371"/>
                <a:ext cx="580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200" dirty="0" smtClean="0"/>
                  <a:t>50kDa</a:t>
                </a:r>
                <a:endParaRPr lang="sv-SE" sz="1200" dirty="0"/>
              </a:p>
            </p:txBody>
          </p:sp>
          <p:sp>
            <p:nvSpPr>
              <p:cNvPr id="14" name="textruta 13"/>
              <p:cNvSpPr txBox="1"/>
              <p:nvPr/>
            </p:nvSpPr>
            <p:spPr>
              <a:xfrm>
                <a:off x="5258548" y="5579214"/>
                <a:ext cx="580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200" dirty="0" smtClean="0"/>
                  <a:t>35kDa</a:t>
                </a:r>
                <a:endParaRPr lang="sv-SE" sz="1200" dirty="0"/>
              </a:p>
            </p:txBody>
          </p:sp>
          <p:sp>
            <p:nvSpPr>
              <p:cNvPr id="15" name="textruta 14"/>
              <p:cNvSpPr txBox="1"/>
              <p:nvPr/>
            </p:nvSpPr>
            <p:spPr>
              <a:xfrm>
                <a:off x="5261886" y="5921653"/>
                <a:ext cx="7204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1200" dirty="0" smtClean="0"/>
                  <a:t>30kDa</a:t>
                </a:r>
                <a:endParaRPr lang="sv-SE" sz="1200" dirty="0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1824916" y="5868260"/>
              <a:ext cx="3004968" cy="332383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31226" y="3007952"/>
            <a:ext cx="5742472" cy="831274"/>
            <a:chOff x="5855792" y="1973758"/>
            <a:chExt cx="5742472" cy="831274"/>
          </a:xfrm>
        </p:grpSpPr>
        <p:pic>
          <p:nvPicPr>
            <p:cNvPr id="19" name="Bildobjekt 1"/>
            <p:cNvPicPr>
              <a:picLocks noChangeAspect="1"/>
            </p:cNvPicPr>
            <p:nvPr/>
          </p:nvPicPr>
          <p:blipFill rotWithShape="1">
            <a:blip r:embed="rId5"/>
            <a:srcRect t="36313" b="40263"/>
            <a:stretch/>
          </p:blipFill>
          <p:spPr>
            <a:xfrm>
              <a:off x="6305668" y="1973758"/>
              <a:ext cx="4864350" cy="794327"/>
            </a:xfrm>
            <a:prstGeom prst="rect">
              <a:avLst/>
            </a:prstGeom>
          </p:spPr>
        </p:pic>
        <p:sp>
          <p:nvSpPr>
            <p:cNvPr id="21" name="textruta 4"/>
            <p:cNvSpPr txBox="1"/>
            <p:nvPr/>
          </p:nvSpPr>
          <p:spPr>
            <a:xfrm>
              <a:off x="5855792" y="2174580"/>
              <a:ext cx="4694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VEC</a:t>
              </a:r>
              <a:endParaRPr lang="sv-SE" dirty="0"/>
            </a:p>
          </p:txBody>
        </p:sp>
        <p:sp>
          <p:nvSpPr>
            <p:cNvPr id="22" name="textruta 5"/>
            <p:cNvSpPr txBox="1"/>
            <p:nvPr/>
          </p:nvSpPr>
          <p:spPr>
            <a:xfrm>
              <a:off x="10939109" y="2093922"/>
              <a:ext cx="659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115kDa</a:t>
              </a:r>
              <a:endParaRPr lang="sv-SE" sz="1200" dirty="0"/>
            </a:p>
          </p:txBody>
        </p:sp>
        <p:sp>
          <p:nvSpPr>
            <p:cNvPr id="23" name="textruta 6"/>
            <p:cNvSpPr txBox="1"/>
            <p:nvPr/>
          </p:nvSpPr>
          <p:spPr>
            <a:xfrm>
              <a:off x="10925296" y="2528033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80kDa</a:t>
              </a:r>
              <a:endParaRPr lang="sv-SE" sz="12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298435" y="2191027"/>
              <a:ext cx="3077147" cy="35288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2164" y="4413555"/>
            <a:ext cx="5873443" cy="1108362"/>
            <a:chOff x="5632461" y="3419370"/>
            <a:chExt cx="5873443" cy="1108362"/>
          </a:xfrm>
        </p:grpSpPr>
        <p:pic>
          <p:nvPicPr>
            <p:cNvPr id="24" name="Bildobjekt 7"/>
            <p:cNvPicPr>
              <a:picLocks noChangeAspect="1"/>
            </p:cNvPicPr>
            <p:nvPr/>
          </p:nvPicPr>
          <p:blipFill rotWithShape="1">
            <a:blip r:embed="rId6"/>
            <a:srcRect l="3860" t="34134" r="7467" b="34543"/>
            <a:stretch/>
          </p:blipFill>
          <p:spPr>
            <a:xfrm>
              <a:off x="6581152" y="3419370"/>
              <a:ext cx="4313381" cy="1062183"/>
            </a:xfrm>
            <a:prstGeom prst="rect">
              <a:avLst/>
            </a:prstGeom>
          </p:spPr>
        </p:pic>
        <p:sp>
          <p:nvSpPr>
            <p:cNvPr id="25" name="textruta 8"/>
            <p:cNvSpPr txBox="1"/>
            <p:nvPr/>
          </p:nvSpPr>
          <p:spPr>
            <a:xfrm>
              <a:off x="5632461" y="3814297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Occludin</a:t>
              </a:r>
              <a:endParaRPr lang="sv-SE" dirty="0"/>
            </a:p>
          </p:txBody>
        </p:sp>
        <p:sp>
          <p:nvSpPr>
            <p:cNvPr id="26" name="textruta 9"/>
            <p:cNvSpPr txBox="1"/>
            <p:nvPr/>
          </p:nvSpPr>
          <p:spPr>
            <a:xfrm>
              <a:off x="10813177" y="3673462"/>
              <a:ext cx="692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65kDa</a:t>
              </a:r>
              <a:endParaRPr lang="sv-SE" sz="1200" dirty="0"/>
            </a:p>
          </p:txBody>
        </p:sp>
        <p:sp>
          <p:nvSpPr>
            <p:cNvPr id="27" name="textruta 10"/>
            <p:cNvSpPr txBox="1"/>
            <p:nvPr/>
          </p:nvSpPr>
          <p:spPr>
            <a:xfrm>
              <a:off x="10823699" y="4250733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50kDa</a:t>
              </a:r>
              <a:endParaRPr lang="sv-SE" sz="12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298436" y="3518350"/>
              <a:ext cx="3004968" cy="35288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" name="Straight Connector 35"/>
          <p:cNvCxnSpPr/>
          <p:nvPr/>
        </p:nvCxnSpPr>
        <p:spPr>
          <a:xfrm>
            <a:off x="1606127" y="1335275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042043" y="1335275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807179" y="2922193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243095" y="2922193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807179" y="4314765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243095" y="4314765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521764" y="1806457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8957680" y="1806457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675525" y="3693980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111441" y="3693980"/>
            <a:ext cx="136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ruta 3"/>
          <p:cNvSpPr txBox="1"/>
          <p:nvPr/>
        </p:nvSpPr>
        <p:spPr>
          <a:xfrm>
            <a:off x="1927559" y="1052042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48" name="textruta 3"/>
          <p:cNvSpPr txBox="1"/>
          <p:nvPr/>
        </p:nvSpPr>
        <p:spPr>
          <a:xfrm>
            <a:off x="2128611" y="2614416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49" name="textruta 3"/>
          <p:cNvSpPr txBox="1"/>
          <p:nvPr/>
        </p:nvSpPr>
        <p:spPr>
          <a:xfrm>
            <a:off x="2141675" y="4020858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50" name="textruta 3"/>
          <p:cNvSpPr txBox="1"/>
          <p:nvPr/>
        </p:nvSpPr>
        <p:spPr>
          <a:xfrm>
            <a:off x="7925073" y="1497798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51" name="textruta 3"/>
          <p:cNvSpPr txBox="1"/>
          <p:nvPr/>
        </p:nvSpPr>
        <p:spPr>
          <a:xfrm>
            <a:off x="7996957" y="3374477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52" name="textruta 3"/>
          <p:cNvSpPr txBox="1"/>
          <p:nvPr/>
        </p:nvSpPr>
        <p:spPr>
          <a:xfrm>
            <a:off x="3175179" y="1052042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3" name="textruta 3"/>
          <p:cNvSpPr txBox="1"/>
          <p:nvPr/>
        </p:nvSpPr>
        <p:spPr>
          <a:xfrm>
            <a:off x="3370413" y="2630856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4" name="textruta 3"/>
          <p:cNvSpPr txBox="1"/>
          <p:nvPr/>
        </p:nvSpPr>
        <p:spPr>
          <a:xfrm>
            <a:off x="3395326" y="3997603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5" name="textruta 3"/>
          <p:cNvSpPr txBox="1"/>
          <p:nvPr/>
        </p:nvSpPr>
        <p:spPr>
          <a:xfrm>
            <a:off x="9109034" y="1499019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6" name="textruta 3"/>
          <p:cNvSpPr txBox="1"/>
          <p:nvPr/>
        </p:nvSpPr>
        <p:spPr>
          <a:xfrm>
            <a:off x="9279253" y="3377392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2355738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08015" y="2886572"/>
            <a:ext cx="6108315" cy="1256146"/>
            <a:chOff x="-213817" y="1939636"/>
            <a:chExt cx="6108315" cy="1256146"/>
          </a:xfrm>
        </p:grpSpPr>
        <p:pic>
          <p:nvPicPr>
            <p:cNvPr id="3" name="Bildobjekt 4"/>
            <p:cNvPicPr>
              <a:picLocks noChangeAspect="1"/>
            </p:cNvPicPr>
            <p:nvPr/>
          </p:nvPicPr>
          <p:blipFill rotWithShape="1">
            <a:blip r:embed="rId2"/>
            <a:srcRect t="26507" b="36450"/>
            <a:stretch/>
          </p:blipFill>
          <p:spPr>
            <a:xfrm flipH="1">
              <a:off x="578879" y="1939636"/>
              <a:ext cx="4864350" cy="1256146"/>
            </a:xfrm>
            <a:prstGeom prst="rect">
              <a:avLst/>
            </a:prstGeom>
          </p:spPr>
        </p:pic>
        <p:sp>
          <p:nvSpPr>
            <p:cNvPr id="4" name="textruta 5"/>
            <p:cNvSpPr txBox="1"/>
            <p:nvPr/>
          </p:nvSpPr>
          <p:spPr>
            <a:xfrm>
              <a:off x="-213817" y="2325273"/>
              <a:ext cx="7745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Cingulin</a:t>
              </a:r>
              <a:endParaRPr lang="sv-SE" dirty="0"/>
            </a:p>
          </p:txBody>
        </p:sp>
        <p:sp>
          <p:nvSpPr>
            <p:cNvPr id="5" name="textruta 6"/>
            <p:cNvSpPr txBox="1"/>
            <p:nvPr/>
          </p:nvSpPr>
          <p:spPr>
            <a:xfrm>
              <a:off x="5193852" y="2327564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225 </a:t>
              </a:r>
              <a:r>
                <a:rPr lang="sv-SE" sz="1200" dirty="0" err="1" smtClean="0"/>
                <a:t>kDa</a:t>
              </a:r>
              <a:endParaRPr lang="sv-SE" sz="1200" dirty="0"/>
            </a:p>
          </p:txBody>
        </p:sp>
        <p:sp>
          <p:nvSpPr>
            <p:cNvPr id="6" name="textruta 7"/>
            <p:cNvSpPr txBox="1"/>
            <p:nvPr/>
          </p:nvSpPr>
          <p:spPr>
            <a:xfrm>
              <a:off x="5200077" y="2752437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115 </a:t>
              </a:r>
              <a:r>
                <a:rPr lang="sv-SE" sz="1200" dirty="0" err="1" smtClean="0"/>
                <a:t>kDa</a:t>
              </a:r>
              <a:endParaRPr lang="sv-SE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89597" y="2604562"/>
              <a:ext cx="2335816" cy="30339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8768" y="4967918"/>
            <a:ext cx="6069716" cy="1376219"/>
            <a:chOff x="5541780" y="1916453"/>
            <a:chExt cx="6069716" cy="1376219"/>
          </a:xfrm>
        </p:grpSpPr>
        <p:pic>
          <p:nvPicPr>
            <p:cNvPr id="8" name="Bildobjekt 15"/>
            <p:cNvPicPr>
              <a:picLocks noChangeAspect="1"/>
            </p:cNvPicPr>
            <p:nvPr/>
          </p:nvPicPr>
          <p:blipFill rotWithShape="1">
            <a:blip r:embed="rId3"/>
            <a:srcRect t="24512" b="34904"/>
            <a:stretch/>
          </p:blipFill>
          <p:spPr>
            <a:xfrm rot="21418011" flipH="1">
              <a:off x="6259244" y="1916453"/>
              <a:ext cx="4864350" cy="1376219"/>
            </a:xfrm>
            <a:prstGeom prst="rect">
              <a:avLst/>
            </a:prstGeom>
          </p:spPr>
        </p:pic>
        <p:sp>
          <p:nvSpPr>
            <p:cNvPr id="10" name="textruta 17"/>
            <p:cNvSpPr txBox="1"/>
            <p:nvPr/>
          </p:nvSpPr>
          <p:spPr>
            <a:xfrm>
              <a:off x="5541780" y="2474991"/>
              <a:ext cx="6560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JAM-A</a:t>
              </a:r>
              <a:endParaRPr lang="sv-SE" dirty="0"/>
            </a:p>
          </p:txBody>
        </p:sp>
        <p:grpSp>
          <p:nvGrpSpPr>
            <p:cNvPr id="11" name="Grupp 23"/>
            <p:cNvGrpSpPr/>
            <p:nvPr/>
          </p:nvGrpSpPr>
          <p:grpSpPr>
            <a:xfrm>
              <a:off x="10881824" y="2064159"/>
              <a:ext cx="729672" cy="1024446"/>
              <a:chOff x="10881824" y="2064159"/>
              <a:chExt cx="729672" cy="1024446"/>
            </a:xfrm>
          </p:grpSpPr>
          <p:sp>
            <p:nvSpPr>
              <p:cNvPr id="12" name="textruta 18"/>
              <p:cNvSpPr txBox="1"/>
              <p:nvPr/>
            </p:nvSpPr>
            <p:spPr>
              <a:xfrm>
                <a:off x="10881824" y="2064159"/>
                <a:ext cx="580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200" dirty="0" smtClean="0"/>
                  <a:t>50kDa</a:t>
                </a:r>
                <a:endParaRPr lang="sv-SE" sz="1200" dirty="0"/>
              </a:p>
            </p:txBody>
          </p:sp>
          <p:sp>
            <p:nvSpPr>
              <p:cNvPr id="13" name="textruta 19"/>
              <p:cNvSpPr txBox="1"/>
              <p:nvPr/>
            </p:nvSpPr>
            <p:spPr>
              <a:xfrm>
                <a:off x="10881824" y="2521158"/>
                <a:ext cx="580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200" dirty="0" smtClean="0"/>
                  <a:t>35kDa</a:t>
                </a:r>
                <a:endParaRPr lang="sv-SE" sz="1200" dirty="0"/>
              </a:p>
            </p:txBody>
          </p:sp>
          <p:sp>
            <p:nvSpPr>
              <p:cNvPr id="14" name="textruta 20"/>
              <p:cNvSpPr txBox="1"/>
              <p:nvPr/>
            </p:nvSpPr>
            <p:spPr>
              <a:xfrm>
                <a:off x="10881824" y="2811606"/>
                <a:ext cx="7296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1200" dirty="0" smtClean="0"/>
                  <a:t>30kDa</a:t>
                </a:r>
                <a:endParaRPr lang="sv-SE" sz="1200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7512094" y="2384709"/>
              <a:ext cx="2712093" cy="3254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8" name="Bildobjekt 1"/>
          <p:cNvPicPr>
            <a:picLocks noChangeAspect="1"/>
          </p:cNvPicPr>
          <p:nvPr/>
        </p:nvPicPr>
        <p:blipFill rotWithShape="1">
          <a:blip r:embed="rId4"/>
          <a:srcRect t="20243" b="35361"/>
          <a:stretch/>
        </p:blipFill>
        <p:spPr>
          <a:xfrm flipH="1">
            <a:off x="917242" y="1241774"/>
            <a:ext cx="4864350" cy="1026826"/>
          </a:xfrm>
          <a:prstGeom prst="rect">
            <a:avLst/>
          </a:prstGeom>
        </p:spPr>
      </p:pic>
      <p:sp>
        <p:nvSpPr>
          <p:cNvPr id="19" name="textruta 3"/>
          <p:cNvSpPr txBox="1"/>
          <p:nvPr/>
        </p:nvSpPr>
        <p:spPr>
          <a:xfrm>
            <a:off x="417250" y="1546350"/>
            <a:ext cx="609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ESAM</a:t>
            </a:r>
            <a:endParaRPr lang="sv-SE" dirty="0"/>
          </a:p>
        </p:txBody>
      </p:sp>
      <p:grpSp>
        <p:nvGrpSpPr>
          <p:cNvPr id="20" name="Grupp 9"/>
          <p:cNvGrpSpPr/>
          <p:nvPr/>
        </p:nvGrpSpPr>
        <p:grpSpPr>
          <a:xfrm>
            <a:off x="5561910" y="1248476"/>
            <a:ext cx="803564" cy="987738"/>
            <a:chOff x="4895275" y="2701974"/>
            <a:chExt cx="803564" cy="987738"/>
          </a:xfrm>
        </p:grpSpPr>
        <p:sp>
          <p:nvSpPr>
            <p:cNvPr id="21" name="textruta 4"/>
            <p:cNvSpPr txBox="1"/>
            <p:nvPr/>
          </p:nvSpPr>
          <p:spPr>
            <a:xfrm>
              <a:off x="4913748" y="3098848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50kDa</a:t>
              </a:r>
              <a:endParaRPr lang="sv-SE" sz="1200" dirty="0"/>
            </a:p>
          </p:txBody>
        </p:sp>
        <p:sp>
          <p:nvSpPr>
            <p:cNvPr id="22" name="textruta 5"/>
            <p:cNvSpPr txBox="1"/>
            <p:nvPr/>
          </p:nvSpPr>
          <p:spPr>
            <a:xfrm>
              <a:off x="4904512" y="2701974"/>
              <a:ext cx="794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65kDa</a:t>
              </a:r>
              <a:endParaRPr lang="sv-SE" sz="1200" dirty="0"/>
            </a:p>
          </p:txBody>
        </p:sp>
        <p:sp>
          <p:nvSpPr>
            <p:cNvPr id="23" name="textruta 6"/>
            <p:cNvSpPr txBox="1"/>
            <p:nvPr/>
          </p:nvSpPr>
          <p:spPr>
            <a:xfrm>
              <a:off x="4895275" y="3412713"/>
              <a:ext cx="794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35kDa</a:t>
              </a:r>
              <a:endParaRPr lang="sv-SE" sz="12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130961" y="1573249"/>
            <a:ext cx="2488242" cy="3254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6607143" y="2747934"/>
            <a:ext cx="5584857" cy="1228438"/>
            <a:chOff x="5877032" y="4979264"/>
            <a:chExt cx="5584857" cy="1228438"/>
          </a:xfrm>
        </p:grpSpPr>
        <p:pic>
          <p:nvPicPr>
            <p:cNvPr id="25" name="Bildobjekt 3"/>
            <p:cNvPicPr>
              <a:picLocks noChangeAspect="1"/>
            </p:cNvPicPr>
            <p:nvPr/>
          </p:nvPicPr>
          <p:blipFill rotWithShape="1">
            <a:blip r:embed="rId5"/>
            <a:srcRect l="5568" t="22422" r="9366" b="41353"/>
            <a:stretch/>
          </p:blipFill>
          <p:spPr>
            <a:xfrm flipH="1">
              <a:off x="6758377" y="4979264"/>
              <a:ext cx="4137891" cy="1228438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7335373" y="5570427"/>
              <a:ext cx="2500606" cy="3254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ruta 8"/>
            <p:cNvSpPr txBox="1"/>
            <p:nvPr/>
          </p:nvSpPr>
          <p:spPr>
            <a:xfrm>
              <a:off x="10866294" y="5875602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smtClean="0"/>
                <a:t>30</a:t>
              </a:r>
              <a:r>
                <a:rPr lang="sv-SE" sz="1200" smtClean="0"/>
                <a:t>kDa</a:t>
              </a:r>
              <a:endParaRPr lang="sv-SE" sz="1200" dirty="0"/>
            </a:p>
          </p:txBody>
        </p:sp>
        <p:sp>
          <p:nvSpPr>
            <p:cNvPr id="29" name="textruta 8"/>
            <p:cNvSpPr txBox="1"/>
            <p:nvPr/>
          </p:nvSpPr>
          <p:spPr>
            <a:xfrm>
              <a:off x="10881281" y="5589850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smtClean="0"/>
                <a:t>35</a:t>
              </a:r>
              <a:r>
                <a:rPr lang="sv-SE" sz="1200" smtClean="0"/>
                <a:t>kDa</a:t>
              </a:r>
              <a:endParaRPr lang="sv-SE" sz="1200" dirty="0"/>
            </a:p>
          </p:txBody>
        </p:sp>
        <p:sp>
          <p:nvSpPr>
            <p:cNvPr id="31" name="textruta 17"/>
            <p:cNvSpPr txBox="1"/>
            <p:nvPr/>
          </p:nvSpPr>
          <p:spPr>
            <a:xfrm>
              <a:off x="5877032" y="5459663"/>
              <a:ext cx="718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smtClean="0"/>
                <a:t>GAPDH</a:t>
              </a:r>
              <a:endParaRPr lang="sv-SE" dirty="0"/>
            </a:p>
          </p:txBody>
        </p:sp>
      </p:grpSp>
      <p:sp>
        <p:nvSpPr>
          <p:cNvPr id="35" name="textruta 1"/>
          <p:cNvSpPr txBox="1"/>
          <p:nvPr/>
        </p:nvSpPr>
        <p:spPr>
          <a:xfrm>
            <a:off x="678657" y="206473"/>
            <a:ext cx="241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Supplemental Figure 7A</a:t>
            </a:r>
            <a:endParaRPr lang="sv-SE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1744910" y="1066827"/>
            <a:ext cx="161005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423245" y="1066827"/>
            <a:ext cx="1577735" cy="65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535185" y="2821524"/>
            <a:ext cx="19553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558867" y="2821524"/>
            <a:ext cx="1362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937857" y="4834620"/>
            <a:ext cx="17708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776980" y="4834620"/>
            <a:ext cx="122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049806" y="2670522"/>
            <a:ext cx="122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9342090" y="2667635"/>
            <a:ext cx="1488097" cy="2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ruta 3"/>
          <p:cNvSpPr txBox="1"/>
          <p:nvPr/>
        </p:nvSpPr>
        <p:spPr>
          <a:xfrm>
            <a:off x="2371561" y="776671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46" name="textruta 3"/>
          <p:cNvSpPr txBox="1"/>
          <p:nvPr/>
        </p:nvSpPr>
        <p:spPr>
          <a:xfrm>
            <a:off x="2516015" y="2513747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47" name="textruta 3"/>
          <p:cNvSpPr txBox="1"/>
          <p:nvPr/>
        </p:nvSpPr>
        <p:spPr>
          <a:xfrm>
            <a:off x="2755360" y="4539780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48" name="textruta 3"/>
          <p:cNvSpPr txBox="1"/>
          <p:nvPr/>
        </p:nvSpPr>
        <p:spPr>
          <a:xfrm>
            <a:off x="8299238" y="2359858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/>
              <a:t>Control</a:t>
            </a:r>
            <a:endParaRPr lang="sv-SE" dirty="0"/>
          </a:p>
        </p:txBody>
      </p:sp>
      <p:sp>
        <p:nvSpPr>
          <p:cNvPr id="49" name="textruta 3"/>
          <p:cNvSpPr txBox="1"/>
          <p:nvPr/>
        </p:nvSpPr>
        <p:spPr>
          <a:xfrm>
            <a:off x="3479337" y="765633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0" name="textruta 3"/>
          <p:cNvSpPr txBox="1"/>
          <p:nvPr/>
        </p:nvSpPr>
        <p:spPr>
          <a:xfrm>
            <a:off x="3653462" y="2513747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1" name="textruta 3"/>
          <p:cNvSpPr txBox="1"/>
          <p:nvPr/>
        </p:nvSpPr>
        <p:spPr>
          <a:xfrm>
            <a:off x="3856334" y="4539780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  <p:sp>
        <p:nvSpPr>
          <p:cNvPr id="52" name="textruta 3"/>
          <p:cNvSpPr txBox="1"/>
          <p:nvPr/>
        </p:nvSpPr>
        <p:spPr>
          <a:xfrm>
            <a:off x="9404021" y="2350130"/>
            <a:ext cx="1065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smtClean="0"/>
              <a:t>Cldn5 </a:t>
            </a:r>
            <a:r>
              <a:rPr lang="sv-SE" sz="1400" smtClean="0"/>
              <a:t>iECKO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19634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77</Words>
  <Application>Microsoft Office PowerPoint</Application>
  <PresentationFormat>Widescreen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 Presentation</vt:lpstr>
      <vt:lpstr>PowerPoint Presentation</vt:lpstr>
      <vt:lpstr>PowerPoint Presentation</vt:lpstr>
    </vt:vector>
  </TitlesOfParts>
  <Company>Uppsala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Pernilla Martinsson</dc:creator>
  <cp:lastModifiedBy>Mark Richards</cp:lastModifiedBy>
  <cp:revision>22</cp:revision>
  <dcterms:created xsi:type="dcterms:W3CDTF">2022-02-11T12:13:17Z</dcterms:created>
  <dcterms:modified xsi:type="dcterms:W3CDTF">2022-03-14T09:59:31Z</dcterms:modified>
</cp:coreProperties>
</file>